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2" r:id="rId4"/>
    <p:sldId id="259" r:id="rId5"/>
    <p:sldId id="261" r:id="rId6"/>
    <p:sldId id="258" r:id="rId7"/>
    <p:sldId id="263" r:id="rId8"/>
    <p:sldId id="264" r:id="rId9"/>
    <p:sldId id="266" r:id="rId10"/>
    <p:sldId id="267" r:id="rId11"/>
    <p:sldId id="268" r:id="rId12"/>
    <p:sldId id="269" r:id="rId13"/>
    <p:sldId id="271" r:id="rId14"/>
    <p:sldId id="294" r:id="rId15"/>
    <p:sldId id="296" r:id="rId16"/>
    <p:sldId id="272" r:id="rId17"/>
    <p:sldId id="273" r:id="rId18"/>
    <p:sldId id="275" r:id="rId19"/>
    <p:sldId id="276" r:id="rId20"/>
    <p:sldId id="295" r:id="rId21"/>
    <p:sldId id="270" r:id="rId22"/>
    <p:sldId id="293" r:id="rId23"/>
    <p:sldId id="297" r:id="rId24"/>
    <p:sldId id="300" r:id="rId25"/>
    <p:sldId id="301" r:id="rId26"/>
    <p:sldId id="302" r:id="rId27"/>
    <p:sldId id="288" r:id="rId28"/>
    <p:sldId id="299" r:id="rId29"/>
    <p:sldId id="280" r:id="rId30"/>
    <p:sldId id="260" r:id="rId31"/>
    <p:sldId id="290" r:id="rId32"/>
    <p:sldId id="298" r:id="rId33"/>
    <p:sldId id="289" r:id="rId34"/>
    <p:sldId id="291" r:id="rId35"/>
    <p:sldId id="292" r:id="rId36"/>
    <p:sldId id="274" r:id="rId37"/>
    <p:sldId id="27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5" autoAdjust="0"/>
    <p:restoredTop sz="94660"/>
  </p:normalViewPr>
  <p:slideViewPr>
    <p:cSldViewPr snapToGrid="0">
      <p:cViewPr>
        <p:scale>
          <a:sx n="67" d="100"/>
          <a:sy n="67" d="100"/>
        </p:scale>
        <p:origin x="77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5141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1015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9174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0599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1535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15036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1521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8562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2499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895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8378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047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795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3812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338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8438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47939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783865-A3E4-4A8C-B929-452C03EEDE56}" type="datetimeFigureOut">
              <a:rPr lang="LID4096" smtClean="0"/>
              <a:t>04/15/2019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A0B405-D9E4-422D-98F9-8CBC865DA8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3540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BE7CB5-9065-4EBC-A2DE-6E377D07461C}"/>
              </a:ext>
            </a:extLst>
          </p:cNvPr>
          <p:cNvSpPr txBox="1">
            <a:spLocks/>
          </p:cNvSpPr>
          <p:nvPr/>
        </p:nvSpPr>
        <p:spPr>
          <a:xfrm>
            <a:off x="1198758" y="1309916"/>
            <a:ext cx="8574622" cy="261619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Arbitrage system for cryptocurrency</a:t>
            </a:r>
            <a:endParaRPr lang="en-IL" dirty="0"/>
          </a:p>
        </p:txBody>
      </p:sp>
      <p:pic>
        <p:nvPicPr>
          <p:cNvPr id="5" name="Picture 2" descr="תוצאת תמונה עבור ‪technion‬‏">
            <a:extLst>
              <a:ext uri="{FF2B5EF4-FFF2-40B4-BE49-F238E27FC236}">
                <a16:creationId xmlns:a16="http://schemas.microsoft.com/office/drawing/2014/main" id="{5BBAC3AE-7758-4C10-87EE-C8C7043F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20" y="439505"/>
            <a:ext cx="2783841" cy="11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תוצאת תמונה עבור ‪CRML technion‬‏">
            <a:extLst>
              <a:ext uri="{FF2B5EF4-FFF2-40B4-BE49-F238E27FC236}">
                <a16:creationId xmlns:a16="http://schemas.microsoft.com/office/drawing/2014/main" id="{0BDEBB23-8BEB-4DE0-9B3F-028AB2F9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64" y="439505"/>
            <a:ext cx="3799840" cy="79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2EC1AF-DF73-4A4E-A8B7-DDA04CEBDEF4}"/>
              </a:ext>
            </a:extLst>
          </p:cNvPr>
          <p:cNvSpPr/>
          <p:nvPr/>
        </p:nvSpPr>
        <p:spPr>
          <a:xfrm>
            <a:off x="9070836" y="6142224"/>
            <a:ext cx="1935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Winter 2018/2019</a:t>
            </a:r>
            <a:endParaRPr lang="LID4096" dirty="0"/>
          </a:p>
        </p:txBody>
      </p:sp>
      <p:pic>
        <p:nvPicPr>
          <p:cNvPr id="1034" name="Picture 10" descr="Best Bitcoin Wallet - Arbitrage Icon (1000x1000), Png Download">
            <a:extLst>
              <a:ext uri="{FF2B5EF4-FFF2-40B4-BE49-F238E27FC236}">
                <a16:creationId xmlns:a16="http://schemas.microsoft.com/office/drawing/2014/main" id="{B5C7A61D-E7B7-467B-9243-63EC180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89" y="4128451"/>
            <a:ext cx="2079502" cy="189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79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629FC-4EE2-4588-B8C0-390A089D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3247123" cy="608428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CEF0F-14B1-49FC-BE7A-1EBE2EE2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2E6F1-D4DD-4919-AD41-CF3B8B2465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6685" y="1679077"/>
            <a:ext cx="8940781" cy="42645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41EFE2-CE4B-40F3-B285-EFF959AF3D4E}"/>
              </a:ext>
            </a:extLst>
          </p:cNvPr>
          <p:cNvSpPr/>
          <p:nvPr/>
        </p:nvSpPr>
        <p:spPr>
          <a:xfrm>
            <a:off x="9921369" y="1169990"/>
            <a:ext cx="1212955" cy="4992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LID4096"/>
          </a:p>
        </p:txBody>
      </p:sp>
      <p:pic>
        <p:nvPicPr>
          <p:cNvPr id="2050" name="Picture 2" descr="×ª××¦××ª ×ª××× × ×¢×××¨ âªbitcoin millionaireâ¬â">
            <a:extLst>
              <a:ext uri="{FF2B5EF4-FFF2-40B4-BE49-F238E27FC236}">
                <a16:creationId xmlns:a16="http://schemas.microsoft.com/office/drawing/2014/main" id="{33D6C88E-AC43-4752-9593-D6F5F98B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75054">
            <a:off x="3730325" y="2128054"/>
            <a:ext cx="5203782" cy="260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97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EC3D-B36D-4050-A3C7-D2E9E998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5020849" cy="715617"/>
          </a:xfrm>
        </p:spPr>
        <p:txBody>
          <a:bodyPr/>
          <a:lstStyle/>
          <a:p>
            <a:r>
              <a:rPr lang="en-US" dirty="0"/>
              <a:t>Fees? asks and bids?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D822A-F4C6-4031-A780-6AE7CBE47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EB1B9-7AF5-4F60-B54F-E4BB8FD6C4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3370" y="1460126"/>
            <a:ext cx="9367602" cy="47766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72ADD8-2858-469D-A43F-0720EA8C5D1F}"/>
              </a:ext>
            </a:extLst>
          </p:cNvPr>
          <p:cNvSpPr/>
          <p:nvPr/>
        </p:nvSpPr>
        <p:spPr>
          <a:xfrm>
            <a:off x="10288630" y="1244533"/>
            <a:ext cx="1401402" cy="52556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LID4096"/>
          </a:p>
        </p:txBody>
      </p:sp>
      <p:pic>
        <p:nvPicPr>
          <p:cNvPr id="5122" name="Picture 2" descr="×ª××¦××ª ×ª××× × ×¢×××¨ âªdisappointed gifâ¬â">
            <a:extLst>
              <a:ext uri="{FF2B5EF4-FFF2-40B4-BE49-F238E27FC236}">
                <a16:creationId xmlns:a16="http://schemas.microsoft.com/office/drawing/2014/main" id="{FB2ED6BC-8FFB-4272-8903-7A1633D1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0616">
            <a:off x="3749820" y="2770386"/>
            <a:ext cx="5487691" cy="232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5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AF8C-0EFA-4BCB-902F-A70F3FEE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75" y="304545"/>
            <a:ext cx="5691741" cy="1013791"/>
          </a:xfrm>
        </p:spPr>
        <p:txBody>
          <a:bodyPr/>
          <a:lstStyle/>
          <a:p>
            <a:r>
              <a:rPr lang="en-US" dirty="0"/>
              <a:t>Cross exchange arbitrage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34C27-EB19-48AA-B176-6788A9967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238" y="2443090"/>
            <a:ext cx="5242892" cy="3934264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000" dirty="0"/>
              <a:t>At E1, set a buy market order for C.</a:t>
            </a:r>
          </a:p>
          <a:p>
            <a:pPr lvl="0"/>
            <a:r>
              <a:rPr lang="en-US" sz="2000" dirty="0"/>
              <a:t>Transfer the C coins to E2.</a:t>
            </a:r>
          </a:p>
          <a:p>
            <a:pPr lvl="0"/>
            <a:r>
              <a:rPr lang="en-US" sz="2000" dirty="0"/>
              <a:t>At E2, set a sell market order for C. </a:t>
            </a:r>
          </a:p>
          <a:p>
            <a:pPr lvl="0"/>
            <a:r>
              <a:rPr lang="en-US" sz="2000" dirty="0"/>
              <a:t>Withdraw from E2 and deposit into E1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Key reasons:</a:t>
            </a:r>
          </a:p>
          <a:p>
            <a:pPr lvl="1"/>
            <a:r>
              <a:rPr lang="en-US" dirty="0"/>
              <a:t>Liquidity matters.</a:t>
            </a:r>
          </a:p>
          <a:p>
            <a:pPr lvl="1"/>
            <a:r>
              <a:rPr lang="en-US" dirty="0"/>
              <a:t>Geography, exchange origin.</a:t>
            </a:r>
          </a:p>
          <a:p>
            <a:pPr lvl="1"/>
            <a:r>
              <a:rPr lang="en-US" dirty="0"/>
              <a:t>New coin Listings.</a:t>
            </a:r>
          </a:p>
          <a:p>
            <a:endParaRPr lang="LID4096" dirty="0"/>
          </a:p>
        </p:txBody>
      </p:sp>
      <p:pic>
        <p:nvPicPr>
          <p:cNvPr id="4" name="Picture 3" descr="https://cdn-images-1.medium.com/max/1920/1*z_zMhLKpctDoy3ImwPxy8Q.png">
            <a:extLst>
              <a:ext uri="{FF2B5EF4-FFF2-40B4-BE49-F238E27FC236}">
                <a16:creationId xmlns:a16="http://schemas.microsoft.com/office/drawing/2014/main" id="{647785C4-5F75-4615-84FA-E8FE355CC7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58" y="1652699"/>
            <a:ext cx="5242892" cy="5059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2DB312-6FEF-44AD-9285-B4C8364D7172}"/>
              </a:ext>
            </a:extLst>
          </p:cNvPr>
          <p:cNvSpPr/>
          <p:nvPr/>
        </p:nvSpPr>
        <p:spPr>
          <a:xfrm>
            <a:off x="2146608" y="1133670"/>
            <a:ext cx="4213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pc="-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Buy lowest ask price, sell highest bid price</a:t>
            </a:r>
            <a:endParaRPr lang="LID4096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1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40E0-B3AC-4543-9337-E9EE6F37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4034914" cy="66938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example: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2DC8A-B1A6-4616-9457-63FA9C77D2F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28" y="2232532"/>
            <a:ext cx="10495469" cy="15305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841EDE-ADB3-4B64-9346-1E86AC0AB4B8}"/>
              </a:ext>
            </a:extLst>
          </p:cNvPr>
          <p:cNvSpPr/>
          <p:nvPr/>
        </p:nvSpPr>
        <p:spPr>
          <a:xfrm>
            <a:off x="2222695" y="1556164"/>
            <a:ext cx="8084233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Over 24H period our system found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3242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cross exchange arbitrage opportunities!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0D90A8-9747-48E5-97DE-08C35D628865}"/>
              </a:ext>
            </a:extLst>
          </p:cNvPr>
          <p:cNvGrpSpPr/>
          <p:nvPr/>
        </p:nvGrpSpPr>
        <p:grpSpPr>
          <a:xfrm>
            <a:off x="1602628" y="3992819"/>
            <a:ext cx="10309421" cy="1722383"/>
            <a:chOff x="1602628" y="4133503"/>
            <a:chExt cx="10309421" cy="1722383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A7D743A-B4DA-4869-980C-801F01928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045" y="4133503"/>
              <a:ext cx="228729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581025" algn="l"/>
                  <a:tab pos="1163638" algn="l"/>
                  <a:tab pos="1744663" algn="l"/>
                  <a:tab pos="2327275" algn="l"/>
                  <a:tab pos="2908300" algn="l"/>
                  <a:tab pos="3489325" algn="l"/>
                  <a:tab pos="4071938" algn="l"/>
                  <a:tab pos="4652963" algn="l"/>
                  <a:tab pos="5235575" algn="l"/>
                  <a:tab pos="5816600" algn="l"/>
                  <a:tab pos="6397625" algn="l"/>
                  <a:tab pos="6980238" algn="l"/>
                  <a:tab pos="7561263" algn="l"/>
                  <a:tab pos="8143875" algn="l"/>
                  <a:tab pos="8724900" algn="l"/>
                  <a:tab pos="9305925" algn="l"/>
                </a:tabLst>
              </a:pPr>
              <a:r>
                <a:rPr kumimoji="0" lang="en-US" altLang="LID4096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Dash ask book at Coss</a:t>
              </a:r>
              <a:endParaRPr kumimoji="0" lang="en-US" altLang="LID4096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644526CD-C372-4DB9-954F-DB64A816BC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6" t="53255" r="166" b="3804"/>
            <a:stretch>
              <a:fillRect/>
            </a:stretch>
          </p:blipFill>
          <p:spPr bwMode="auto">
            <a:xfrm>
              <a:off x="6698474" y="4648107"/>
              <a:ext cx="5213575" cy="1172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62368B8-41A8-4A4F-B9A2-8CF051F14572}"/>
                </a:ext>
              </a:extLst>
            </p:cNvPr>
            <p:cNvSpPr/>
            <p:nvPr/>
          </p:nvSpPr>
          <p:spPr>
            <a:xfrm>
              <a:off x="5908431" y="5139397"/>
              <a:ext cx="722141" cy="36107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F8E24068-6286-4B0E-996E-7DE8C5E37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5690" y="4149041"/>
              <a:ext cx="2604687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97326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973263" algn="l"/>
                </a:tabLst>
              </a:pPr>
              <a:r>
                <a:rPr kumimoji="0" lang="en-US" altLang="LID4096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ourier New" panose="02070309020205020404" pitchFamily="49" charset="0"/>
                </a:rPr>
                <a:t>Dash bid book at Binance</a:t>
              </a:r>
              <a:endParaRPr kumimoji="0" lang="en-US" altLang="LID4096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973263" algn="l"/>
                </a:tabLst>
              </a:pPr>
              <a:endParaRPr kumimoji="0" lang="en-US" altLang="LID4096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" name="Picture 20">
              <a:extLst>
                <a:ext uri="{FF2B5EF4-FFF2-40B4-BE49-F238E27FC236}">
                  <a16:creationId xmlns:a16="http://schemas.microsoft.com/office/drawing/2014/main" id="{2CDE7895-5D9A-4899-B2DB-50EFBFB80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628" y="4648107"/>
              <a:ext cx="4240646" cy="120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804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C603-2093-49E2-ABF5-C35ED7A4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8B4D4-8259-4D27-8A98-7E3CD2AE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7F938-0B85-47B3-B33A-1F42860DCE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6316" y="406393"/>
            <a:ext cx="9336118" cy="58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F8ED-373C-4633-B20B-2AF8541E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3973213" cy="733926"/>
          </a:xfrm>
        </p:spPr>
        <p:txBody>
          <a:bodyPr/>
          <a:lstStyle/>
          <a:p>
            <a:r>
              <a:rPr lang="en-US" dirty="0"/>
              <a:t>Verified profit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5F3DD-7972-46DF-A394-003E2799BF1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1737994"/>
            <a:ext cx="10351336" cy="190035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7F89D-ECD4-4CC8-B518-EA30958FBA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3857078"/>
            <a:ext cx="10351335" cy="19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9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0512-A1D6-4CBF-B490-A97A7396B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424" y="207598"/>
            <a:ext cx="5938741" cy="936674"/>
          </a:xfrm>
        </p:spPr>
        <p:txBody>
          <a:bodyPr/>
          <a:lstStyle/>
          <a:p>
            <a:r>
              <a:rPr lang="en-US" dirty="0"/>
              <a:t>Opportunities distribution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C4BF4-77EA-4627-8D55-706929169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7410" y="1669367"/>
            <a:ext cx="7352489" cy="49134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82B602-EDC5-45CF-B182-7B80530405DA}"/>
              </a:ext>
            </a:extLst>
          </p:cNvPr>
          <p:cNvSpPr/>
          <p:nvPr/>
        </p:nvSpPr>
        <p:spPr>
          <a:xfrm>
            <a:off x="2940683" y="4702387"/>
            <a:ext cx="2787926" cy="7156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FB48A3-28DB-4EF9-A087-4B12BD50F9DC}"/>
              </a:ext>
            </a:extLst>
          </p:cNvPr>
          <p:cNvSpPr/>
          <p:nvPr/>
        </p:nvSpPr>
        <p:spPr>
          <a:xfrm>
            <a:off x="6302861" y="3370646"/>
            <a:ext cx="2390973" cy="80277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D00C-1B2B-4FDC-A90A-4E3251A7F2A6}"/>
              </a:ext>
            </a:extLst>
          </p:cNvPr>
          <p:cNvSpPr txBox="1"/>
          <p:nvPr/>
        </p:nvSpPr>
        <p:spPr>
          <a:xfrm>
            <a:off x="3787988" y="3333067"/>
            <a:ext cx="161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opportunities</a:t>
            </a:r>
            <a:endParaRPr lang="LID4096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9AE8C8-2890-448B-AD2B-8546A46730D6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1889760" y="4642338"/>
            <a:ext cx="1050923" cy="4178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21C1A8-6FA9-4CE0-B37A-098CEF6692AF}"/>
              </a:ext>
            </a:extLst>
          </p:cNvPr>
          <p:cNvSpPr txBox="1"/>
          <p:nvPr/>
        </p:nvSpPr>
        <p:spPr>
          <a:xfrm>
            <a:off x="1051644" y="4035212"/>
            <a:ext cx="1617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Many opportunities</a:t>
            </a:r>
            <a:endParaRPr lang="LID4096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B753BC-27DE-4060-A3A8-544FE65B0BB1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233182" y="3656232"/>
            <a:ext cx="1069679" cy="115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88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72EFD-BA12-42AB-B5EE-80FB09745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3C21A-B804-43EE-9553-73D9F07D3947}"/>
              </a:ext>
            </a:extLst>
          </p:cNvPr>
          <p:cNvPicPr/>
          <p:nvPr/>
        </p:nvPicPr>
        <p:blipFill rotWithShape="1">
          <a:blip r:embed="rId2"/>
          <a:srcRect l="-163" t="-734" r="8711" b="734"/>
          <a:stretch/>
        </p:blipFill>
        <p:spPr>
          <a:xfrm>
            <a:off x="1840614" y="1246391"/>
            <a:ext cx="9306104" cy="50242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CBE9BC-F9C3-4302-A938-C6F53C2DB398}"/>
              </a:ext>
            </a:extLst>
          </p:cNvPr>
          <p:cNvSpPr txBox="1">
            <a:spLocks/>
          </p:cNvSpPr>
          <p:nvPr/>
        </p:nvSpPr>
        <p:spPr>
          <a:xfrm>
            <a:off x="1484310" y="511866"/>
            <a:ext cx="7228281" cy="93667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Opportunities distribution by currency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3697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8C74E-5986-4C5F-B5ED-0B0C62D8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946" y="326796"/>
            <a:ext cx="8221250" cy="755374"/>
          </a:xfrm>
        </p:spPr>
        <p:txBody>
          <a:bodyPr>
            <a:normAutofit fontScale="90000"/>
          </a:bodyPr>
          <a:lstStyle/>
          <a:p>
            <a:r>
              <a:rPr lang="en-US" dirty="0"/>
              <a:t>Night vs. day – number of opportunities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04526-DD7A-45F2-B294-484B1AAE99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9556" y="1705920"/>
            <a:ext cx="6580298" cy="48252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876179-B515-48E5-A870-1476F07AF53B}"/>
              </a:ext>
            </a:extLst>
          </p:cNvPr>
          <p:cNvSpPr/>
          <p:nvPr/>
        </p:nvSpPr>
        <p:spPr>
          <a:xfrm>
            <a:off x="6096000" y="5715484"/>
            <a:ext cx="2787926" cy="7156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C33F24-0A5C-4CBF-8756-7219AEF3BD49}"/>
              </a:ext>
            </a:extLst>
          </p:cNvPr>
          <p:cNvSpPr/>
          <p:nvPr/>
        </p:nvSpPr>
        <p:spPr>
          <a:xfrm>
            <a:off x="3597175" y="2020147"/>
            <a:ext cx="2787926" cy="71561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F8AF3-39A4-46E3-A3E2-477DBFA4CA12}"/>
              </a:ext>
            </a:extLst>
          </p:cNvPr>
          <p:cNvSpPr txBox="1"/>
          <p:nvPr/>
        </p:nvSpPr>
        <p:spPr>
          <a:xfrm>
            <a:off x="1358001" y="2827429"/>
            <a:ext cx="108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Too good to be true</a:t>
            </a:r>
            <a:endParaRPr lang="LID4096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1587B2-56E8-435E-8291-96E4A10C8BD4}"/>
              </a:ext>
            </a:extLst>
          </p:cNvPr>
          <p:cNvCxnSpPr>
            <a:cxnSpLocks/>
          </p:cNvCxnSpPr>
          <p:nvPr/>
        </p:nvCxnSpPr>
        <p:spPr>
          <a:xfrm flipV="1">
            <a:off x="2334968" y="2475914"/>
            <a:ext cx="1214780" cy="727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A778A6-1449-4753-9B32-2F595CDC6A36}"/>
              </a:ext>
            </a:extLst>
          </p:cNvPr>
          <p:cNvSpPr txBox="1"/>
          <p:nvPr/>
        </p:nvSpPr>
        <p:spPr>
          <a:xfrm>
            <a:off x="9854782" y="2020147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Day: 8:00 -20:00</a:t>
            </a:r>
          </a:p>
          <a:p>
            <a:pPr algn="ctr"/>
            <a:r>
              <a:rPr lang="en-US" b="1" dirty="0"/>
              <a:t>Night: 20:00 – 8:00</a:t>
            </a:r>
            <a:endParaRPr lang="LID4096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660C5D-F468-4F7B-AF6E-B0BB2B560B34}"/>
              </a:ext>
            </a:extLst>
          </p:cNvPr>
          <p:cNvCxnSpPr>
            <a:cxnSpLocks/>
          </p:cNvCxnSpPr>
          <p:nvPr/>
        </p:nvCxnSpPr>
        <p:spPr>
          <a:xfrm flipH="1">
            <a:off x="9008012" y="5976511"/>
            <a:ext cx="1335188" cy="96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F3CD36-6243-48E0-8E85-36C5D8E1E35B}"/>
              </a:ext>
            </a:extLst>
          </p:cNvPr>
          <p:cNvSpPr txBox="1"/>
          <p:nvPr/>
        </p:nvSpPr>
        <p:spPr>
          <a:xfrm>
            <a:off x="10389355" y="5612123"/>
            <a:ext cx="108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Markets more active</a:t>
            </a:r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246260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0E830-549C-4C77-9475-EC37AE25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540157" cy="856957"/>
          </a:xfrm>
        </p:spPr>
        <p:txBody>
          <a:bodyPr/>
          <a:lstStyle/>
          <a:p>
            <a:r>
              <a:rPr lang="en-US" dirty="0"/>
              <a:t>Estimated vs. real profit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FBDD2-1F0A-4832-87F7-15B222514C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3583" y="1837910"/>
                <a:ext cx="4508526" cy="186919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Estimated</m:t>
                      </m:r>
                      <m:r>
                        <m:rPr>
                          <m:nor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i="1" dirty="0">
                          <a:latin typeface="Cambria Math" panose="02040503050406030204" pitchFamily="18" charset="0"/>
                        </a:rPr>
                        <m:t>profit</m:t>
                      </m:r>
                      <m:r>
                        <m:rPr>
                          <m:nor/>
                        </m:rPr>
                        <a:rPr lang="en-US" sz="2000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𝐻𝑖𝑔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𝑒𝑠𝑡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𝑏𝑖𝑑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𝐿𝑜𝑤𝑒𝑠𝑡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𝐴𝑠𝑘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LID4096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2FBDD2-1F0A-4832-87F7-15B222514C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3583" y="1837910"/>
                <a:ext cx="4508526" cy="18691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480CD25-25EE-4C99-B459-09EA14E3945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-1"/>
          <a:stretch/>
        </p:blipFill>
        <p:spPr bwMode="auto">
          <a:xfrm>
            <a:off x="6319893" y="1676040"/>
            <a:ext cx="5704188" cy="4177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18FE99-7B7F-44A8-AAD7-0F6A2C39940A}"/>
              </a:ext>
            </a:extLst>
          </p:cNvPr>
          <p:cNvSpPr txBox="1">
            <a:spLocks/>
          </p:cNvSpPr>
          <p:nvPr/>
        </p:nvSpPr>
        <p:spPr>
          <a:xfrm>
            <a:off x="1545478" y="3495098"/>
            <a:ext cx="4508526" cy="1869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2000" i="1" dirty="0">
                <a:latin typeface="Cambria Math" panose="02040503050406030204" pitchFamily="18" charset="0"/>
              </a:rPr>
              <a:t>Real profit factors in:</a:t>
            </a:r>
            <a:endParaRPr lang="en-US" i="1" dirty="0">
              <a:latin typeface="Cambria Math" panose="02040503050406030204" pitchFamily="18" charset="0"/>
            </a:endParaRPr>
          </a:p>
          <a:p>
            <a:pPr lvl="1"/>
            <a:r>
              <a:rPr lang="en-US" i="1" dirty="0">
                <a:latin typeface="Cambria Math" panose="02040503050406030204" pitchFamily="18" charset="0"/>
              </a:rPr>
              <a:t>Trading and transfer fees</a:t>
            </a:r>
          </a:p>
          <a:p>
            <a:pPr lvl="1"/>
            <a:r>
              <a:rPr lang="en-US" b="0" i="1" dirty="0">
                <a:latin typeface="Cambria Math" panose="02040503050406030204" pitchFamily="18" charset="0"/>
              </a:rPr>
              <a:t>Order book matching</a:t>
            </a:r>
          </a:p>
          <a:p>
            <a:pPr marL="0" indent="0">
              <a:buFont typeface="Arial"/>
              <a:buNone/>
            </a:pPr>
            <a:endParaRPr lang="LID4096" sz="2000" i="1" dirty="0">
              <a:latin typeface="Cambria Math" panose="020405030504060302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0484E5-272D-42C9-88A1-ED4265C67A25}"/>
              </a:ext>
            </a:extLst>
          </p:cNvPr>
          <p:cNvSpPr/>
          <p:nvPr/>
        </p:nvSpPr>
        <p:spPr>
          <a:xfrm>
            <a:off x="9238319" y="3797689"/>
            <a:ext cx="1021717" cy="841449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A7663B-C8A5-4CEF-BF58-7DC54DAB2AD0}"/>
              </a:ext>
            </a:extLst>
          </p:cNvPr>
          <p:cNvSpPr/>
          <p:nvPr/>
        </p:nvSpPr>
        <p:spPr>
          <a:xfrm>
            <a:off x="6757388" y="4429696"/>
            <a:ext cx="2799264" cy="958230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1FF45-DCB6-4926-9FE2-E31AB859294E}"/>
              </a:ext>
            </a:extLst>
          </p:cNvPr>
          <p:cNvSpPr txBox="1"/>
          <p:nvPr/>
        </p:nvSpPr>
        <p:spPr>
          <a:xfrm>
            <a:off x="7023549" y="3060774"/>
            <a:ext cx="1885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Estimates &lt; 6% fail to profit</a:t>
            </a:r>
            <a:endParaRPr lang="LID4096" sz="16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9E7824-4CD5-4D59-A7B6-FCE025288096}"/>
              </a:ext>
            </a:extLst>
          </p:cNvPr>
          <p:cNvCxnSpPr>
            <a:cxnSpLocks/>
          </p:cNvCxnSpPr>
          <p:nvPr/>
        </p:nvCxnSpPr>
        <p:spPr>
          <a:xfrm>
            <a:off x="7966391" y="3707105"/>
            <a:ext cx="305368" cy="655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00080B-F806-40CF-B6A6-470527D26705}"/>
              </a:ext>
            </a:extLst>
          </p:cNvPr>
          <p:cNvSpPr txBox="1"/>
          <p:nvPr/>
        </p:nvSpPr>
        <p:spPr>
          <a:xfrm>
            <a:off x="8710074" y="2208875"/>
            <a:ext cx="1885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Most profitable opportunities are ~ 3.5% profit</a:t>
            </a:r>
            <a:endParaRPr lang="LID4096" sz="1600" b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CE573E-1311-4C19-9357-1F70F169DE0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556654" y="3073414"/>
            <a:ext cx="192524" cy="724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AF1E-44E9-4F15-8FCD-DE52A2A8D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10" y="941362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Supervision: 	Mr. Mark Levin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Students: 		Ameer Saleh</a:t>
            </a:r>
          </a:p>
          <a:p>
            <a:pPr marL="0" indent="0">
              <a:buNone/>
            </a:pPr>
            <a:r>
              <a:rPr lang="en-US" dirty="0"/>
              <a:t>		     		Muhammad Abu Yonis</a:t>
            </a:r>
            <a:endParaRPr lang="LID4096" dirty="0"/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79566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9A07-B728-4A1A-B165-6BB5E857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950" y="283267"/>
            <a:ext cx="4916489" cy="596348"/>
          </a:xfrm>
        </p:spPr>
        <p:txBody>
          <a:bodyPr>
            <a:normAutofit fontScale="90000"/>
          </a:bodyPr>
          <a:lstStyle/>
          <a:p>
            <a:r>
              <a:rPr lang="en-US" dirty="0"/>
              <a:t>Too good to be true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92DE-D46A-4143-BDAA-1F23C23B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474" y="1430046"/>
            <a:ext cx="9662770" cy="3997907"/>
          </a:xfrm>
        </p:spPr>
        <p:txBody>
          <a:bodyPr>
            <a:normAutofit/>
          </a:bodyPr>
          <a:lstStyle/>
          <a:p>
            <a:r>
              <a:rPr lang="en-US" altLang="LID4096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The system discovered opportunities with ~21% profit!</a:t>
            </a:r>
          </a:p>
          <a:p>
            <a:endParaRPr lang="en-US" altLang="LID4096" dirty="0">
              <a:latin typeface="Calibri" panose="020F0502020204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n-US" altLang="LID4096" dirty="0">
              <a:latin typeface="Calibri" panose="020F0502020204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LID4096" dirty="0">
              <a:latin typeface="Calibri" panose="020F0502020204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LID4096" dirty="0">
              <a:latin typeface="Calibri" panose="020F050202020403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en-US" altLang="LID4096" sz="20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ALERT!, further checking reveals deposits and withdrawals of THETA on </a:t>
            </a:r>
            <a:r>
              <a:rPr lang="en-US" altLang="LID4096" sz="2000" dirty="0" err="1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livecoin</a:t>
            </a:r>
            <a:r>
              <a:rPr lang="en-US" altLang="LID4096" sz="2000" dirty="0"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are offline!</a:t>
            </a:r>
            <a:endParaRPr lang="en-US" altLang="LID4096" sz="700" dirty="0"/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LID4096" sz="3200" dirty="0">
              <a:latin typeface="Arial" panose="020B0604020202020204" pitchFamily="34" charset="0"/>
            </a:endParaRPr>
          </a:p>
          <a:p>
            <a:endParaRPr lang="LID4096" dirty="0"/>
          </a:p>
        </p:txBody>
      </p:sp>
      <p:pic>
        <p:nvPicPr>
          <p:cNvPr id="11275" name="Picture 15">
            <a:extLst>
              <a:ext uri="{FF2B5EF4-FFF2-40B4-BE49-F238E27FC236}">
                <a16:creationId xmlns:a16="http://schemas.microsoft.com/office/drawing/2014/main" id="{BD144083-19E6-49F6-AD2E-580EDB690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08" y="1838628"/>
            <a:ext cx="10210050" cy="14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BF48C08-E893-4BA5-B431-5E8244B2C1CB}"/>
              </a:ext>
            </a:extLst>
          </p:cNvPr>
          <p:cNvGrpSpPr/>
          <p:nvPr/>
        </p:nvGrpSpPr>
        <p:grpSpPr>
          <a:xfrm>
            <a:off x="1750685" y="4687002"/>
            <a:ext cx="9944010" cy="1728236"/>
            <a:chOff x="0" y="0"/>
            <a:chExt cx="6619875" cy="59309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27342A-9E83-47A4-A44D-C9A890EA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9075"/>
              <a:ext cx="6556375" cy="187325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C2B1A7-8098-4D14-8E42-A209EAB50B75}"/>
                </a:ext>
              </a:extLst>
            </p:cNvPr>
            <p:cNvSpPr/>
            <p:nvPr/>
          </p:nvSpPr>
          <p:spPr>
            <a:xfrm>
              <a:off x="4994275" y="0"/>
              <a:ext cx="1625600" cy="5930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LID4096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6E28848-CBC1-4FA9-9820-7ECED60BB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474" y="37818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1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1B89-67DB-4F19-9007-B759AB024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4250618" cy="665146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architecture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CD2D09-59B0-482A-95BE-AC221DC4E993}"/>
              </a:ext>
            </a:extLst>
          </p:cNvPr>
          <p:cNvGrpSpPr/>
          <p:nvPr/>
        </p:nvGrpSpPr>
        <p:grpSpPr>
          <a:xfrm>
            <a:off x="2629057" y="1803991"/>
            <a:ext cx="8662609" cy="4812513"/>
            <a:chOff x="0" y="0"/>
            <a:chExt cx="6550565" cy="3750146"/>
          </a:xfrm>
        </p:grpSpPr>
        <p:sp>
          <p:nvSpPr>
            <p:cNvPr id="5" name="Text Box 221">
              <a:extLst>
                <a:ext uri="{FF2B5EF4-FFF2-40B4-BE49-F238E27FC236}">
                  <a16:creationId xmlns:a16="http://schemas.microsoft.com/office/drawing/2014/main" id="{0CA01552-1CB0-48F9-A083-E67B1C779FCD}"/>
                </a:ext>
              </a:extLst>
            </p:cNvPr>
            <p:cNvSpPr txBox="1"/>
            <p:nvPr/>
          </p:nvSpPr>
          <p:spPr>
            <a:xfrm>
              <a:off x="4129914" y="1885477"/>
              <a:ext cx="417820" cy="250278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API</a:t>
              </a:r>
              <a:endParaRPr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EBE575-5D4E-4F32-85CD-34D9B7645687}"/>
                </a:ext>
              </a:extLst>
            </p:cNvPr>
            <p:cNvGrpSpPr/>
            <p:nvPr/>
          </p:nvGrpSpPr>
          <p:grpSpPr>
            <a:xfrm>
              <a:off x="0" y="0"/>
              <a:ext cx="6550565" cy="3750146"/>
              <a:chOff x="0" y="0"/>
              <a:chExt cx="6550565" cy="375014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0C91699-433B-4FDF-AD05-56411297C0CB}"/>
                  </a:ext>
                </a:extLst>
              </p:cNvPr>
              <p:cNvGrpSpPr/>
              <p:nvPr/>
            </p:nvGrpSpPr>
            <p:grpSpPr>
              <a:xfrm>
                <a:off x="0" y="0"/>
                <a:ext cx="6550565" cy="3750146"/>
                <a:chOff x="0" y="0"/>
                <a:chExt cx="6550565" cy="3750146"/>
              </a:xfrm>
            </p:grpSpPr>
            <p:sp>
              <p:nvSpPr>
                <p:cNvPr id="9" name="Text Box 200">
                  <a:extLst>
                    <a:ext uri="{FF2B5EF4-FFF2-40B4-BE49-F238E27FC236}">
                      <a16:creationId xmlns:a16="http://schemas.microsoft.com/office/drawing/2014/main" id="{01158BBE-A6AC-459A-9C16-1F3621AF2568}"/>
                    </a:ext>
                  </a:extLst>
                </p:cNvPr>
                <p:cNvSpPr txBox="1"/>
                <p:nvPr/>
              </p:nvSpPr>
              <p:spPr>
                <a:xfrm>
                  <a:off x="5221904" y="3298641"/>
                  <a:ext cx="1328661" cy="451505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b="1" dirty="0">
                      <a:solidFill>
                        <a:srgbClr val="2F5597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Using CCXT library and exchanges APIs</a:t>
                  </a:r>
                  <a:endParaRPr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584C628F-B23C-46B6-A8B8-6EB21A972FF2}"/>
                    </a:ext>
                  </a:extLst>
                </p:cNvPr>
                <p:cNvCxnSpPr/>
                <p:nvPr/>
              </p:nvCxnSpPr>
              <p:spPr>
                <a:xfrm flipH="1" flipV="1">
                  <a:off x="4606322" y="3253772"/>
                  <a:ext cx="696058" cy="17706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7C2C1A77-45B0-4464-AAE2-226B259F5DD9}"/>
                    </a:ext>
                  </a:extLst>
                </p:cNvPr>
                <p:cNvSpPr/>
                <p:nvPr/>
              </p:nvSpPr>
              <p:spPr>
                <a:xfrm>
                  <a:off x="2115967" y="0"/>
                  <a:ext cx="1526442" cy="726567"/>
                </a:xfrm>
                <a:prstGeom prst="round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b="1" dirty="0">
                      <a:solidFill>
                        <a:srgbClr val="2F5597"/>
                      </a:solidFill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Arbitrage config file</a:t>
                  </a:r>
                  <a:endParaRPr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A658C667-3608-45BF-B247-FDE98BF0A119}"/>
                    </a:ext>
                  </a:extLst>
                </p:cNvPr>
                <p:cNvSpPr/>
                <p:nvPr/>
              </p:nvSpPr>
              <p:spPr>
                <a:xfrm>
                  <a:off x="2115967" y="1016420"/>
                  <a:ext cx="1526442" cy="726567"/>
                </a:xfrm>
                <a:prstGeom prst="roundRect">
                  <a:avLst/>
                </a:prstGeom>
                <a:solidFill>
                  <a:srgbClr val="FF99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 b="1" dirty="0">
                      <a:solidFill>
                        <a:srgbClr val="2F5597"/>
                      </a:solidFill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Arbitrage Engine</a:t>
                  </a:r>
                  <a:endParaRPr sz="1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B4C3374C-317B-40A7-BECA-D2BEA52BB5BD}"/>
                    </a:ext>
                  </a:extLst>
                </p:cNvPr>
                <p:cNvCxnSpPr/>
                <p:nvPr/>
              </p:nvCxnSpPr>
              <p:spPr>
                <a:xfrm flipH="1">
                  <a:off x="2808065" y="717918"/>
                  <a:ext cx="3053" cy="27170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35ACBBD-2483-414A-A5D9-8F9388F3AC3E}"/>
                    </a:ext>
                  </a:extLst>
                </p:cNvPr>
                <p:cNvCxnSpPr/>
                <p:nvPr/>
              </p:nvCxnSpPr>
              <p:spPr>
                <a:xfrm>
                  <a:off x="3653822" y="1345465"/>
                  <a:ext cx="895394" cy="457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3D0EBD38-1ACF-4F2F-968A-2E0A34F08A3A}"/>
                    </a:ext>
                  </a:extLst>
                </p:cNvPr>
                <p:cNvSpPr/>
                <p:nvPr/>
              </p:nvSpPr>
              <p:spPr>
                <a:xfrm>
                  <a:off x="4606007" y="1065541"/>
                  <a:ext cx="1269365" cy="555625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ctr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rPr>
                    <a:t>Output/Arbitrage opportunities </a:t>
                  </a:r>
                  <a:endParaRPr sz="1100">
                    <a:effectLst/>
                    <a:ea typeface="Calibri" panose="020F050202020403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76ED222C-DCF7-4333-BFBB-DE4CECF4D5A6}"/>
                    </a:ext>
                  </a:extLst>
                </p:cNvPr>
                <p:cNvGrpSpPr/>
                <p:nvPr/>
              </p:nvGrpSpPr>
              <p:grpSpPr>
                <a:xfrm>
                  <a:off x="0" y="1749766"/>
                  <a:ext cx="5446875" cy="1437196"/>
                  <a:chOff x="0" y="0"/>
                  <a:chExt cx="5446875" cy="1437196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C3C405C7-9184-40F3-A415-EADAC2998E51}"/>
                      </a:ext>
                    </a:extLst>
                  </p:cNvPr>
                  <p:cNvSpPr/>
                  <p:nvPr/>
                </p:nvSpPr>
                <p:spPr>
                  <a:xfrm>
                    <a:off x="0" y="150826"/>
                    <a:ext cx="5446875" cy="1286370"/>
                  </a:xfrm>
                  <a:prstGeom prst="round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LID4096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8B0AD4C-30C4-4559-9E4F-6C434BF49660}"/>
                      </a:ext>
                    </a:extLst>
                  </p:cNvPr>
                  <p:cNvSpPr/>
                  <p:nvPr/>
                </p:nvSpPr>
                <p:spPr>
                  <a:xfrm>
                    <a:off x="2380463" y="687375"/>
                    <a:ext cx="930465" cy="54657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Bitfinex</a:t>
                    </a:r>
                    <a:endParaRPr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DB7D4AB4-09F2-4D2E-BE17-D3310C483FCA}"/>
                      </a:ext>
                    </a:extLst>
                  </p:cNvPr>
                  <p:cNvSpPr/>
                  <p:nvPr/>
                </p:nvSpPr>
                <p:spPr>
                  <a:xfrm>
                    <a:off x="4152585" y="543791"/>
                    <a:ext cx="930465" cy="54657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Binance</a:t>
                    </a:r>
                    <a:endParaRPr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752FF7A-0364-4EEA-B1D5-B7726D2873B4}"/>
                      </a:ext>
                    </a:extLst>
                  </p:cNvPr>
                  <p:cNvSpPr/>
                  <p:nvPr/>
                </p:nvSpPr>
                <p:spPr>
                  <a:xfrm>
                    <a:off x="528992" y="574019"/>
                    <a:ext cx="930465" cy="54657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Coss</a:t>
                    </a:r>
                    <a:endParaRPr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marL="0" marR="0" algn="ctr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>
                        <a:effectLst/>
                        <a:ea typeface="Calibri" panose="020F0502020204030204" pitchFamily="34" charset="0"/>
                        <a:cs typeface="Arial" panose="020B0604020202020204" pitchFamily="34" charset="0"/>
                      </a:rPr>
                      <a:t> </a:t>
                    </a:r>
                    <a:endParaRPr sz="1100">
                      <a:effectLst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0D24B654-44DA-4F5B-9459-5429D2292A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273674" y="26450"/>
                    <a:ext cx="944489" cy="563015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Arrow Connector 21">
                    <a:extLst>
                      <a:ext uri="{FF2B5EF4-FFF2-40B4-BE49-F238E27FC236}">
                        <a16:creationId xmlns:a16="http://schemas.microsoft.com/office/drawing/2014/main" id="{D3950FC0-BAD4-4601-9DCB-35E3168C544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601238" y="0"/>
                    <a:ext cx="789124" cy="546261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420951DA-9E12-4488-B371-2A6824D98481}"/>
                      </a:ext>
                    </a:extLst>
                  </p:cNvPr>
                  <p:cNvCxnSpPr/>
                  <p:nvPr/>
                </p:nvCxnSpPr>
                <p:spPr>
                  <a:xfrm>
                    <a:off x="2807750" y="22671"/>
                    <a:ext cx="45719" cy="62101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Text Box 218">
                    <a:extLst>
                      <a:ext uri="{FF2B5EF4-FFF2-40B4-BE49-F238E27FC236}">
                        <a16:creationId xmlns:a16="http://schemas.microsoft.com/office/drawing/2014/main" id="{06C4AF84-2F29-42EE-A4C1-F1AFF32671CD}"/>
                      </a:ext>
                    </a:extLst>
                  </p:cNvPr>
                  <p:cNvSpPr txBox="1"/>
                  <p:nvPr/>
                </p:nvSpPr>
                <p:spPr>
                  <a:xfrm>
                    <a:off x="1307366" y="109262"/>
                    <a:ext cx="417820" cy="250278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800"/>
                      </a:spcAft>
                    </a:pPr>
                    <a:r>
                      <a: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API</a:t>
                    </a:r>
                    <a:endParaRPr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8" name="Text Box 222">
                <a:extLst>
                  <a:ext uri="{FF2B5EF4-FFF2-40B4-BE49-F238E27FC236}">
                    <a16:creationId xmlns:a16="http://schemas.microsoft.com/office/drawing/2014/main" id="{FA25ADCB-DB5C-4C20-BE33-744325110576}"/>
                  </a:ext>
                </a:extLst>
              </p:cNvPr>
              <p:cNvSpPr txBox="1"/>
              <p:nvPr/>
            </p:nvSpPr>
            <p:spPr>
              <a:xfrm>
                <a:off x="2830106" y="1983719"/>
                <a:ext cx="417820" cy="25027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1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API</a:t>
                </a:r>
                <a:endParaRPr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029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832C-B1C7-4190-AA6A-E84E5597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6431111" cy="885092"/>
          </a:xfrm>
        </p:spPr>
        <p:txBody>
          <a:bodyPr/>
          <a:lstStyle/>
          <a:p>
            <a:r>
              <a:rPr lang="en-US" dirty="0"/>
              <a:t>Engine – max profit arbitrage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1E088-B41F-46D9-976F-A81C902B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55" y="1982372"/>
            <a:ext cx="10098090" cy="44231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300" dirty="0"/>
              <a:t>for </a:t>
            </a:r>
            <a:r>
              <a:rPr lang="en-US" sz="3300" dirty="0" err="1"/>
              <a:t>src</a:t>
            </a:r>
            <a:r>
              <a:rPr lang="en-US" sz="3300" dirty="0"/>
              <a:t> and </a:t>
            </a:r>
            <a:r>
              <a:rPr lang="en-US" sz="3300" dirty="0" err="1"/>
              <a:t>dst</a:t>
            </a:r>
            <a:r>
              <a:rPr lang="en-US" sz="3300" dirty="0"/>
              <a:t> exchanges:</a:t>
            </a:r>
          </a:p>
          <a:p>
            <a:pPr marL="0" indent="0">
              <a:buNone/>
            </a:pPr>
            <a:r>
              <a:rPr lang="en-US" sz="3300" dirty="0"/>
              <a:t>	for coin in coins:</a:t>
            </a:r>
          </a:p>
          <a:p>
            <a:pPr marL="0" indent="0">
              <a:buNone/>
            </a:pPr>
            <a:r>
              <a:rPr lang="en-US" sz="3300" dirty="0"/>
              <a:t>		estimate profit</a:t>
            </a:r>
          </a:p>
          <a:p>
            <a:pPr marL="0" indent="0">
              <a:buNone/>
            </a:pPr>
            <a:r>
              <a:rPr lang="en-US" sz="3300" dirty="0"/>
              <a:t>		if profit &lt; threshold:</a:t>
            </a:r>
          </a:p>
          <a:p>
            <a:pPr marL="0" indent="0">
              <a:buNone/>
            </a:pPr>
            <a:r>
              <a:rPr lang="en-US" sz="3300" dirty="0"/>
              <a:t>			next coin</a:t>
            </a:r>
          </a:p>
          <a:p>
            <a:pPr marL="0" indent="0">
              <a:buNone/>
            </a:pPr>
            <a:r>
              <a:rPr lang="en-US" sz="3300" dirty="0"/>
              <a:t>		read order book at </a:t>
            </a:r>
            <a:r>
              <a:rPr lang="en-US" sz="3300" dirty="0" err="1"/>
              <a:t>src</a:t>
            </a:r>
            <a:r>
              <a:rPr lang="en-US" sz="3300" dirty="0"/>
              <a:t> and </a:t>
            </a:r>
            <a:r>
              <a:rPr lang="en-US" sz="3300" dirty="0" err="1"/>
              <a:t>dst</a:t>
            </a:r>
            <a:endParaRPr lang="en-US" sz="3300" dirty="0"/>
          </a:p>
          <a:p>
            <a:pPr marL="0" indent="0">
              <a:buNone/>
            </a:pPr>
            <a:r>
              <a:rPr lang="en-US" sz="3300" dirty="0"/>
              <a:t>		perform orderbook matching to maximize profit</a:t>
            </a:r>
          </a:p>
          <a:p>
            <a:pPr marL="0" indent="0">
              <a:buNone/>
            </a:pPr>
            <a:r>
              <a:rPr lang="en-US" sz="3300" dirty="0"/>
              <a:t>		add fees</a:t>
            </a:r>
          </a:p>
          <a:p>
            <a:pPr marL="0" indent="0">
              <a:buNone/>
            </a:pPr>
            <a:r>
              <a:rPr lang="en-US" sz="3300" dirty="0"/>
              <a:t>		output opportunity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B2309E-0E31-48A8-B289-370D906F2530}"/>
              </a:ext>
            </a:extLst>
          </p:cNvPr>
          <p:cNvSpPr/>
          <p:nvPr/>
        </p:nvSpPr>
        <p:spPr>
          <a:xfrm>
            <a:off x="2499360" y="2841673"/>
            <a:ext cx="5730240" cy="3099582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77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95E1-73C1-4073-B296-03984BB8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488575" cy="842889"/>
          </a:xfrm>
        </p:spPr>
        <p:txBody>
          <a:bodyPr>
            <a:normAutofit/>
          </a:bodyPr>
          <a:lstStyle/>
          <a:p>
            <a:r>
              <a:rPr lang="en-US" dirty="0"/>
              <a:t>Summary - Challenges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F8694-131E-4897-87AD-CE94C8DE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043" y="960119"/>
            <a:ext cx="10018713" cy="51218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arbitrage and current approaches</a:t>
            </a:r>
          </a:p>
          <a:p>
            <a:pPr lvl="1"/>
            <a:r>
              <a:rPr lang="en-US" dirty="0"/>
              <a:t>We did a literature review and studied papers on arbitrage.</a:t>
            </a:r>
          </a:p>
          <a:p>
            <a:pPr lvl="1"/>
            <a:r>
              <a:rPr lang="en-US" dirty="0"/>
              <a:t>Looked at systems built by other developers on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Understanding exchanges structure</a:t>
            </a:r>
          </a:p>
          <a:p>
            <a:pPr lvl="1"/>
            <a:r>
              <a:rPr lang="en-US" dirty="0"/>
              <a:t>Communication with exchanges using APIs.</a:t>
            </a:r>
          </a:p>
          <a:p>
            <a:pPr lvl="1"/>
            <a:r>
              <a:rPr lang="en-US" dirty="0"/>
              <a:t>Understanding asks, bids and orderbook.</a:t>
            </a:r>
          </a:p>
        </p:txBody>
      </p:sp>
      <p:pic>
        <p:nvPicPr>
          <p:cNvPr id="14338" name="Picture 2" descr="×ª××¦××ª ×ª××× × ×¢×××¨ âªchallengesâ¬â">
            <a:extLst>
              <a:ext uri="{FF2B5EF4-FFF2-40B4-BE49-F238E27FC236}">
                <a16:creationId xmlns:a16="http://schemas.microsoft.com/office/drawing/2014/main" id="{185394A2-24F1-4FEC-A900-354FE9B3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796" y="500246"/>
            <a:ext cx="2503401" cy="16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16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63ABA-783F-4365-95F4-0AF3A6D6B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408" y="629530"/>
            <a:ext cx="3720735" cy="69283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- work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796C-5D45-4AD6-A984-8EC582FE0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9785" y="1069731"/>
            <a:ext cx="10018713" cy="6250159"/>
          </a:xfrm>
        </p:spPr>
        <p:txBody>
          <a:bodyPr/>
          <a:lstStyle/>
          <a:p>
            <a:r>
              <a:rPr lang="en-US" dirty="0"/>
              <a:t>We built a directed graph and implemented BF to find Triangular arbitrage.</a:t>
            </a:r>
          </a:p>
          <a:p>
            <a:pPr lvl="1"/>
            <a:r>
              <a:rPr lang="en-US" dirty="0"/>
              <a:t>Low performance, neglects volume.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We developed market matching in-exchange arbitrage</a:t>
            </a:r>
          </a:p>
          <a:p>
            <a:pPr lvl="1"/>
            <a:r>
              <a:rPr lang="en-US" dirty="0"/>
              <a:t>Generic and scalable using ccxt library.</a:t>
            </a:r>
          </a:p>
          <a:p>
            <a:pPr lvl="1"/>
            <a:r>
              <a:rPr lang="en-US" dirty="0"/>
              <a:t>O(n) complexity – very fast responses.</a:t>
            </a:r>
          </a:p>
          <a:p>
            <a:pPr lvl="1"/>
            <a:r>
              <a:rPr lang="en-US" dirty="0"/>
              <a:t>Taker fees makes it mostly unprofitable.</a:t>
            </a:r>
          </a:p>
          <a:p>
            <a:pPr lvl="2"/>
            <a:r>
              <a:rPr lang="en-US" dirty="0"/>
              <a:t>Simulation showed minor loss.</a:t>
            </a:r>
          </a:p>
          <a:p>
            <a:pPr marL="457200" lvl="1" indent="0">
              <a:buNone/>
            </a:pPr>
            <a:endParaRPr lang="en-US" dirty="0"/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DA4C8-4EF6-4194-84FB-28855AFC86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589478" y="2280629"/>
            <a:ext cx="2302412" cy="14559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9AB82-C125-403F-B3F9-1769F0DFE12E}"/>
              </a:ext>
            </a:extLst>
          </p:cNvPr>
          <p:cNvGrpSpPr/>
          <p:nvPr/>
        </p:nvGrpSpPr>
        <p:grpSpPr>
          <a:xfrm>
            <a:off x="7636410" y="4745948"/>
            <a:ext cx="4382088" cy="1345949"/>
            <a:chOff x="2201591" y="4363050"/>
            <a:chExt cx="4382088" cy="13459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C3FD44-7581-4E14-9768-A8E482995267}"/>
                </a:ext>
              </a:extLst>
            </p:cNvPr>
            <p:cNvSpPr txBox="1"/>
            <p:nvPr/>
          </p:nvSpPr>
          <p:spPr>
            <a:xfrm>
              <a:off x="2239106" y="4363050"/>
              <a:ext cx="1474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EOS/BTC</a:t>
              </a:r>
              <a:endParaRPr lang="LID4096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9C0A49-2C98-4A47-A1C6-644FF8CFD04F}"/>
                </a:ext>
              </a:extLst>
            </p:cNvPr>
            <p:cNvSpPr txBox="1"/>
            <p:nvPr/>
          </p:nvSpPr>
          <p:spPr>
            <a:xfrm>
              <a:off x="2201591" y="5247334"/>
              <a:ext cx="1474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EOS/ETH</a:t>
              </a:r>
              <a:endParaRPr lang="LID4096" sz="2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934210-E0FE-427C-869B-8E52B18A8894}"/>
                </a:ext>
              </a:extLst>
            </p:cNvPr>
            <p:cNvSpPr txBox="1"/>
            <p:nvPr/>
          </p:nvSpPr>
          <p:spPr>
            <a:xfrm>
              <a:off x="5017476" y="4824715"/>
              <a:ext cx="15662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ETH/BTC</a:t>
              </a:r>
              <a:endParaRPr lang="LID4096" sz="2400" dirty="0"/>
            </a:p>
          </p:txBody>
        </p:sp>
        <p:sp>
          <p:nvSpPr>
            <p:cNvPr id="9" name="Not Equal 8">
              <a:extLst>
                <a:ext uri="{FF2B5EF4-FFF2-40B4-BE49-F238E27FC236}">
                  <a16:creationId xmlns:a16="http://schemas.microsoft.com/office/drawing/2014/main" id="{BE1FF303-D44C-48DC-B986-2700059BC133}"/>
                </a:ext>
              </a:extLst>
            </p:cNvPr>
            <p:cNvSpPr/>
            <p:nvPr/>
          </p:nvSpPr>
          <p:spPr>
            <a:xfrm>
              <a:off x="2676375" y="4910459"/>
              <a:ext cx="525194" cy="290176"/>
            </a:xfrm>
            <a:prstGeom prst="mathNot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10" name="Arrow: Striped Right 9">
              <a:extLst>
                <a:ext uri="{FF2B5EF4-FFF2-40B4-BE49-F238E27FC236}">
                  <a16:creationId xmlns:a16="http://schemas.microsoft.com/office/drawing/2014/main" id="{00B0C071-BF6C-4C9A-9AE8-6EBC2FC0D763}"/>
                </a:ext>
              </a:extLst>
            </p:cNvPr>
            <p:cNvSpPr/>
            <p:nvPr/>
          </p:nvSpPr>
          <p:spPr>
            <a:xfrm>
              <a:off x="3962400" y="4910459"/>
              <a:ext cx="580291" cy="375921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17873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0D465-2384-440F-826A-1D6EF245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612" y="1518138"/>
            <a:ext cx="10018713" cy="5339862"/>
          </a:xfrm>
        </p:spPr>
        <p:txBody>
          <a:bodyPr>
            <a:normAutofit/>
          </a:bodyPr>
          <a:lstStyle/>
          <a:p>
            <a:r>
              <a:rPr lang="en-US" dirty="0"/>
              <a:t>Shifted focus to cross exchange arbitrage</a:t>
            </a:r>
          </a:p>
          <a:p>
            <a:r>
              <a:rPr lang="en-US" dirty="0"/>
              <a:t>Built a powerful generic system for cross arbitrage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Easily scalable to new exchanges and coins.</a:t>
            </a:r>
          </a:p>
          <a:p>
            <a:pPr lvl="1"/>
            <a:r>
              <a:rPr lang="en-US" dirty="0"/>
              <a:t>Orderbook matching solved “fake” low volume opportunities.</a:t>
            </a:r>
          </a:p>
          <a:p>
            <a:pPr lvl="1"/>
            <a:r>
              <a:rPr lang="en-US" dirty="0"/>
              <a:t>Developed and integrated an algorithm for maximizing opportunities</a:t>
            </a:r>
          </a:p>
          <a:p>
            <a:pPr lvl="2"/>
            <a:r>
              <a:rPr lang="en-US" dirty="0"/>
              <a:t>Still guarantees opportunities are not lost.</a:t>
            </a:r>
          </a:p>
          <a:p>
            <a:pPr lvl="1"/>
            <a:endParaRPr lang="en-US" dirty="0"/>
          </a:p>
          <a:p>
            <a:pPr lvl="1"/>
            <a:endParaRPr lang="LID4096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1EE4A2-A16E-40C3-8BF2-4D9CA980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528" y="193432"/>
            <a:ext cx="3720735" cy="692834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- work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1744C-0F06-423F-A4F2-4FDBE20C615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40" y="2537964"/>
            <a:ext cx="9787513" cy="16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3DD59-62EC-4EE6-B12E-744E954BD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4118" y="1487125"/>
            <a:ext cx="10018713" cy="3124201"/>
          </a:xfrm>
        </p:spPr>
        <p:txBody>
          <a:bodyPr/>
          <a:lstStyle/>
          <a:p>
            <a:pPr lvl="1"/>
            <a:r>
              <a:rPr lang="en-US" dirty="0"/>
              <a:t>Performed 24H Simulation  -  3242 opportunities appeared</a:t>
            </a:r>
          </a:p>
          <a:p>
            <a:pPr lvl="1"/>
            <a:r>
              <a:rPr lang="en-US" dirty="0"/>
              <a:t>Profit of &gt;7% indicate issue with an exchange – deposit/withdrawals offline.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Mean estimated profit of &lt;6.5% tend to be not profitable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2"/>
            <a:endParaRPr lang="LID4096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323794-F423-495D-AA1A-39EB0B2D876F}"/>
              </a:ext>
            </a:extLst>
          </p:cNvPr>
          <p:cNvSpPr txBox="1">
            <a:spLocks/>
          </p:cNvSpPr>
          <p:nvPr/>
        </p:nvSpPr>
        <p:spPr>
          <a:xfrm>
            <a:off x="729343" y="397097"/>
            <a:ext cx="7941044" cy="6928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Summary - data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F949EF-3836-49CC-AD7E-432516B7E7F6}"/>
              </a:ext>
            </a:extLst>
          </p:cNvPr>
          <p:cNvGrpSpPr/>
          <p:nvPr/>
        </p:nvGrpSpPr>
        <p:grpSpPr>
          <a:xfrm>
            <a:off x="2854875" y="2182362"/>
            <a:ext cx="8992343" cy="958832"/>
            <a:chOff x="0" y="0"/>
            <a:chExt cx="6619875" cy="5930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8B5B87-1F9D-41E5-911D-35C2F490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19075"/>
              <a:ext cx="6556375" cy="18732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2903CA0-D0EC-4449-9498-D3346E1FA285}"/>
                </a:ext>
              </a:extLst>
            </p:cNvPr>
            <p:cNvSpPr/>
            <p:nvPr/>
          </p:nvSpPr>
          <p:spPr>
            <a:xfrm>
              <a:off x="4994275" y="0"/>
              <a:ext cx="1625600" cy="5930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LID4096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CE27B3A-8547-4C72-AC17-2DD9CBF4A22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 b="-1"/>
          <a:stretch/>
        </p:blipFill>
        <p:spPr bwMode="auto">
          <a:xfrm>
            <a:off x="2141470" y="4068270"/>
            <a:ext cx="3016366" cy="20297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C9274E-BCA4-4AD9-ADC8-DA7C0B58C7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95188" y="4071147"/>
            <a:ext cx="2761022" cy="2071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ABA348-C695-4210-899C-5685F1F633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22075" y="4082903"/>
            <a:ext cx="3025143" cy="207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84560-6807-436D-A378-9D9D3C39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82" y="4357123"/>
            <a:ext cx="11110460" cy="2579915"/>
          </a:xfrm>
        </p:spPr>
        <p:txBody>
          <a:bodyPr>
            <a:normAutofit/>
          </a:bodyPr>
          <a:lstStyle/>
          <a:p>
            <a:r>
              <a:rPr lang="en-US" sz="6000" dirty="0"/>
              <a:t>Thanks!! </a:t>
            </a:r>
            <a:r>
              <a:rPr lang="en-US" sz="6000" dirty="0">
                <a:sym typeface="Wingdings" panose="05000000000000000000" pitchFamily="2" charset="2"/>
              </a:rPr>
              <a:t></a:t>
            </a:r>
            <a:endParaRPr lang="en-IL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5BACB-E0DF-4D51-9B12-F76A9A28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382" y="-68427"/>
            <a:ext cx="10018713" cy="4968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importantly, we enjoyed our time doing this project.</a:t>
            </a:r>
          </a:p>
          <a:p>
            <a:pPr marL="0" indent="0">
              <a:buNone/>
            </a:pPr>
            <a:r>
              <a:rPr lang="en-US" dirty="0"/>
              <a:t>We thank Mr. Mark Levin for giving supportive supervision and the opportunity to take part in this project.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also thank the CRML lab for hosting us.</a:t>
            </a:r>
          </a:p>
        </p:txBody>
      </p:sp>
    </p:spTree>
    <p:extLst>
      <p:ext uri="{BB962C8B-B14F-4D97-AF65-F5344CB8AC3E}">
        <p14:creationId xmlns:p14="http://schemas.microsoft.com/office/powerpoint/2010/main" val="305551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7D18-301F-4B7B-910B-116548F0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3A39-AD20-40AB-BF2F-19BD4E1E6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BACKUP</a:t>
            </a:r>
            <a:endParaRPr lang="LID4096" sz="5400" b="1" dirty="0"/>
          </a:p>
        </p:txBody>
      </p:sp>
    </p:spTree>
    <p:extLst>
      <p:ext uri="{BB962C8B-B14F-4D97-AF65-F5344CB8AC3E}">
        <p14:creationId xmlns:p14="http://schemas.microsoft.com/office/powerpoint/2010/main" val="88567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4E6AF-FAC3-4F0E-A307-2D6429E1F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2895431" cy="678765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E312C-A418-46CC-AA00-838341218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787" y="1691639"/>
            <a:ext cx="10018713" cy="3532164"/>
          </a:xfrm>
        </p:spPr>
        <p:txBody>
          <a:bodyPr>
            <a:normAutofit/>
          </a:bodyPr>
          <a:lstStyle/>
          <a:p>
            <a:r>
              <a:rPr lang="en-US" dirty="0"/>
              <a:t>Literature review.</a:t>
            </a:r>
            <a:endParaRPr lang="he-IL" dirty="0"/>
          </a:p>
          <a:p>
            <a:r>
              <a:rPr lang="en-US" dirty="0"/>
              <a:t>Playing with exchanges, understanding structure and trades.</a:t>
            </a:r>
          </a:p>
          <a:p>
            <a:r>
              <a:rPr lang="en-US" dirty="0"/>
              <a:t>Triangular arbitrage with Bellman Ford graph algorithm.</a:t>
            </a:r>
          </a:p>
          <a:p>
            <a:r>
              <a:rPr lang="en-US" dirty="0"/>
              <a:t>Triangular arbitrage with market matching algorithm.</a:t>
            </a:r>
          </a:p>
          <a:p>
            <a:r>
              <a:rPr lang="en-US" dirty="0"/>
              <a:t>Cross exchange arbitrage with orderbook matching and fees.</a:t>
            </a:r>
          </a:p>
          <a:p>
            <a:pPr lvl="1"/>
            <a:r>
              <a:rPr lang="en-US" dirty="0"/>
              <a:t>Simulation.</a:t>
            </a:r>
          </a:p>
          <a:p>
            <a:pPr lvl="1"/>
            <a:r>
              <a:rPr lang="en-US" dirty="0"/>
              <a:t>Data analysis.</a:t>
            </a:r>
          </a:p>
        </p:txBody>
      </p:sp>
    </p:spTree>
    <p:extLst>
      <p:ext uri="{BB962C8B-B14F-4D97-AF65-F5344CB8AC3E}">
        <p14:creationId xmlns:p14="http://schemas.microsoft.com/office/powerpoint/2010/main" val="239102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61E2E-C80A-4047-8033-93F5799C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3622261" cy="875714"/>
          </a:xfrm>
        </p:spPr>
        <p:txBody>
          <a:bodyPr/>
          <a:lstStyle/>
          <a:p>
            <a:r>
              <a:rPr lang="en-US" dirty="0"/>
              <a:t>Why arbitrage?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AA71C-BCA7-4F9E-B1FF-082DDC08C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666999"/>
            <a:ext cx="4439640" cy="2998305"/>
          </a:xfrm>
        </p:spPr>
        <p:txBody>
          <a:bodyPr/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3882F-DA2A-4316-A2A7-B554C2F11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12218" y="1315916"/>
            <a:ext cx="6077549" cy="5172781"/>
          </a:xfrm>
          <a:prstGeom prst="rect">
            <a:avLst/>
          </a:prstGeom>
        </p:spPr>
      </p:pic>
      <p:pic>
        <p:nvPicPr>
          <p:cNvPr id="10242" name="Picture 2" descr="×ª××¦××ª ×ª××× × ×¢×××¨ âªarbitrageâ¬â">
            <a:extLst>
              <a:ext uri="{FF2B5EF4-FFF2-40B4-BE49-F238E27FC236}">
                <a16:creationId xmlns:a16="http://schemas.microsoft.com/office/drawing/2014/main" id="{867A2833-BB41-4972-85CD-B43943B10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579" y="2545244"/>
            <a:ext cx="3622261" cy="253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3C0063-27C9-4598-B680-CC97C4217D80}"/>
              </a:ext>
            </a:extLst>
          </p:cNvPr>
          <p:cNvSpPr/>
          <p:nvPr/>
        </p:nvSpPr>
        <p:spPr>
          <a:xfrm>
            <a:off x="10453366" y="1641880"/>
            <a:ext cx="1522930" cy="5172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785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E342D-771E-4080-8DAC-F8A222A4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6046593" cy="978876"/>
          </a:xfrm>
        </p:spPr>
        <p:txBody>
          <a:bodyPr/>
          <a:lstStyle/>
          <a:p>
            <a:r>
              <a:rPr lang="en-US" dirty="0"/>
              <a:t>Related work – Oscillator 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B8AB-F513-4796-BE2E-DC8A86C84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523" y="2537791"/>
            <a:ext cx="3187081" cy="26554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Saves transfer fees</a:t>
            </a:r>
          </a:p>
          <a:p>
            <a:pPr marL="0" indent="0">
              <a:buNone/>
            </a:pPr>
            <a:r>
              <a:rPr lang="en-US" dirty="0"/>
              <a:t>- Complex</a:t>
            </a:r>
          </a:p>
          <a:p>
            <a:pPr marL="0" indent="0">
              <a:buNone/>
            </a:pPr>
            <a:r>
              <a:rPr lang="en-US" dirty="0"/>
              <a:t>- Higher risk</a:t>
            </a:r>
            <a:endParaRPr lang="LID4096" dirty="0"/>
          </a:p>
        </p:txBody>
      </p:sp>
      <p:pic>
        <p:nvPicPr>
          <p:cNvPr id="4" name="Picture 3" descr="https://cdn-images-1.medium.com/max/1200/1*TlifGM7WuQR6vbYzHktIwQ.png">
            <a:extLst>
              <a:ext uri="{FF2B5EF4-FFF2-40B4-BE49-F238E27FC236}">
                <a16:creationId xmlns:a16="http://schemas.microsoft.com/office/drawing/2014/main" id="{0C20598E-B2A6-4566-B80A-59F8CF69CC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537" y="2427640"/>
            <a:ext cx="7470572" cy="317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82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dn-images-1.medium.com/max/1200/1*lhE0U-XccTFjiY2G9tvQJw.png">
            <a:extLst>
              <a:ext uri="{FF2B5EF4-FFF2-40B4-BE49-F238E27FC236}">
                <a16:creationId xmlns:a16="http://schemas.microsoft.com/office/drawing/2014/main" id="{100F806C-0FE7-48A7-BC52-4874EA5110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2" y="182027"/>
            <a:ext cx="5853317" cy="6490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66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4980-49E1-45C2-968D-1CEDEF43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5099369" cy="795997"/>
          </a:xfrm>
        </p:spPr>
        <p:txBody>
          <a:bodyPr/>
          <a:lstStyle/>
          <a:p>
            <a:r>
              <a:rPr lang="en-US" dirty="0"/>
              <a:t>So what are the fees?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DD3C-93E9-43A6-81BC-4719CA702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744" y="1780735"/>
            <a:ext cx="10018713" cy="3124201"/>
          </a:xfrm>
        </p:spPr>
        <p:txBody>
          <a:bodyPr/>
          <a:lstStyle/>
          <a:p>
            <a:r>
              <a:rPr lang="en-US" dirty="0"/>
              <a:t>Trading fees: maker fees (0.1% - 0.25%) </a:t>
            </a:r>
          </a:p>
          <a:p>
            <a:r>
              <a:rPr lang="en-US" dirty="0"/>
              <a:t>Withdrawal/deposit fees (fixed, depends on currency)</a:t>
            </a:r>
          </a:p>
          <a:p>
            <a:r>
              <a:rPr lang="en-US" dirty="0"/>
              <a:t>Blockchain miner fees.</a:t>
            </a:r>
          </a:p>
          <a:p>
            <a:endParaRPr lang="LID4096" dirty="0"/>
          </a:p>
        </p:txBody>
      </p:sp>
      <p:pic>
        <p:nvPicPr>
          <p:cNvPr id="13314" name="Picture 2" descr="×ª××¦××ª ×ª××× × ×¢×××¨ âªfeesâ¬â">
            <a:extLst>
              <a:ext uri="{FF2B5EF4-FFF2-40B4-BE49-F238E27FC236}">
                <a16:creationId xmlns:a16="http://schemas.microsoft.com/office/drawing/2014/main" id="{6BC7270E-AB0F-4C44-86BD-1AD622B3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340" y="3576638"/>
            <a:ext cx="2911916" cy="291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0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52F5-7197-4C90-BBDF-4F4BC061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6576477" cy="87571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research and development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4544-3E73-4599-8FE2-FB96C304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972" y="2353433"/>
            <a:ext cx="10018713" cy="3124201"/>
          </a:xfrm>
        </p:spPr>
        <p:txBody>
          <a:bodyPr/>
          <a:lstStyle/>
          <a:p>
            <a:r>
              <a:rPr lang="en-US" dirty="0"/>
              <a:t>Improve performance by making API requests parallel with async.io.</a:t>
            </a:r>
          </a:p>
          <a:p>
            <a:r>
              <a:rPr lang="en-US" dirty="0"/>
              <a:t>Add and constantly update fee rates, new coins and exchanges.</a:t>
            </a:r>
          </a:p>
          <a:p>
            <a:r>
              <a:rPr lang="en-US" dirty="0"/>
              <a:t>Build a probabilistic model to decide on the best available arbitrages.</a:t>
            </a:r>
          </a:p>
          <a:p>
            <a:r>
              <a:rPr lang="en-US" dirty="0"/>
              <a:t>Check profitability of more than 3 pairs in-exchange arbitrage.</a:t>
            </a:r>
          </a:p>
          <a:p>
            <a:pPr marL="0" indent="0">
              <a:buNone/>
            </a:pPr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46685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051F-7E93-4939-A43C-E4ED7476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552" y="323022"/>
            <a:ext cx="3162232" cy="715617"/>
          </a:xfrm>
        </p:spPr>
        <p:txBody>
          <a:bodyPr/>
          <a:lstStyle/>
          <a:p>
            <a:r>
              <a:rPr lang="en-US" dirty="0"/>
              <a:t>Do it yourself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BE4CC3-2700-4A1F-9C74-556F5FBF38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99" y="1649101"/>
            <a:ext cx="8245387" cy="1034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42828-3153-42D1-A8EA-6FF1E02E0B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88603" y="3293967"/>
            <a:ext cx="8297380" cy="22222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0BAFC3-A37E-4065-B21D-FF5FDDF56CDC}"/>
              </a:ext>
            </a:extLst>
          </p:cNvPr>
          <p:cNvSpPr txBox="1">
            <a:spLocks/>
          </p:cNvSpPr>
          <p:nvPr/>
        </p:nvSpPr>
        <p:spPr>
          <a:xfrm>
            <a:off x="1469947" y="1905464"/>
            <a:ext cx="2600009" cy="521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Choose exchanges:</a:t>
            </a:r>
            <a:endParaRPr lang="LID4096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9B3040-6EAF-4354-9660-06A4E93F6574}"/>
              </a:ext>
            </a:extLst>
          </p:cNvPr>
          <p:cNvSpPr txBox="1">
            <a:spLocks/>
          </p:cNvSpPr>
          <p:nvPr/>
        </p:nvSpPr>
        <p:spPr>
          <a:xfrm>
            <a:off x="1430088" y="4308694"/>
            <a:ext cx="2600009" cy="521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Coins:</a:t>
            </a: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3650182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AEF2-73FF-4850-833F-ECCDAB3F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85" y="1991750"/>
            <a:ext cx="2585942" cy="13891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 API keys and withdrawal fees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D4957-4AA6-43D2-ABFB-B1605DAFC51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" t="-10890" r="3876" b="10890"/>
          <a:stretch/>
        </p:blipFill>
        <p:spPr>
          <a:xfrm>
            <a:off x="4099755" y="890550"/>
            <a:ext cx="7975014" cy="3306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01EA3B-E054-4AD5-AFCA-2AE5B1531E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11" y="4603357"/>
            <a:ext cx="7412305" cy="19709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C800B9-16C4-444B-918C-235735CD0E8E}"/>
              </a:ext>
            </a:extLst>
          </p:cNvPr>
          <p:cNvSpPr txBox="1">
            <a:spLocks/>
          </p:cNvSpPr>
          <p:nvPr/>
        </p:nvSpPr>
        <p:spPr>
          <a:xfrm>
            <a:off x="1608552" y="323022"/>
            <a:ext cx="3162232" cy="7156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Do it yourself</a:t>
            </a:r>
            <a:endParaRPr lang="LID4096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A1FD539-65B2-4076-ACAC-C6A472F74EC3}"/>
              </a:ext>
            </a:extLst>
          </p:cNvPr>
          <p:cNvSpPr txBox="1">
            <a:spLocks/>
          </p:cNvSpPr>
          <p:nvPr/>
        </p:nvSpPr>
        <p:spPr>
          <a:xfrm>
            <a:off x="1513812" y="4557371"/>
            <a:ext cx="2683049" cy="1344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Set base currencies and limits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13368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A1C7-04B1-416D-A405-54A3E80E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399" y="208722"/>
            <a:ext cx="5971566" cy="852268"/>
          </a:xfrm>
        </p:spPr>
        <p:txBody>
          <a:bodyPr/>
          <a:lstStyle/>
          <a:p>
            <a:r>
              <a:rPr lang="en-US" dirty="0"/>
              <a:t>Base currency profit mean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887B5-BCC1-4A4B-B0DD-8E3765793E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0932" y="1674398"/>
            <a:ext cx="7810611" cy="497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1A01C-E7C5-4334-B0C3-D2B9364E718B}"/>
              </a:ext>
            </a:extLst>
          </p:cNvPr>
          <p:cNvSpPr txBox="1"/>
          <p:nvPr/>
        </p:nvSpPr>
        <p:spPr>
          <a:xfrm>
            <a:off x="3319975" y="2288345"/>
            <a:ext cx="423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Faster transfer: seconds vs.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Lower withdrawal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Higher profit mean</a:t>
            </a:r>
            <a:endParaRPr lang="LID4096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E19137-ED43-400C-89BA-5604A99CA375}"/>
              </a:ext>
            </a:extLst>
          </p:cNvPr>
          <p:cNvCxnSpPr/>
          <p:nvPr/>
        </p:nvCxnSpPr>
        <p:spPr>
          <a:xfrm>
            <a:off x="5842782" y="3155379"/>
            <a:ext cx="1613096" cy="970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75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C1DE-7E14-4147-AAE2-287425B2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5718346" cy="594359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Integrity of opportunities</a:t>
            </a:r>
            <a:endParaRPr lang="LID4096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AF86F1-4D1C-4656-882A-FB47F775F1C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346" y="1666434"/>
            <a:ext cx="8130475" cy="450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4C06D-A008-4A8B-8138-24512BE3A3BB}"/>
              </a:ext>
            </a:extLst>
          </p:cNvPr>
          <p:cNvSpPr txBox="1"/>
          <p:nvPr/>
        </p:nvSpPr>
        <p:spPr>
          <a:xfrm>
            <a:off x="1274552" y="5491872"/>
            <a:ext cx="188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37 minutes period</a:t>
            </a:r>
            <a:endParaRPr lang="LID4096" sz="16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D7D9E1-9CA6-4415-9DF6-16B949C5BA60}"/>
              </a:ext>
            </a:extLst>
          </p:cNvPr>
          <p:cNvCxnSpPr>
            <a:cxnSpLocks/>
          </p:cNvCxnSpPr>
          <p:nvPr/>
        </p:nvCxnSpPr>
        <p:spPr>
          <a:xfrm>
            <a:off x="3084902" y="5661150"/>
            <a:ext cx="1041621" cy="40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2484D09-F4DD-460E-B0E7-68D48FAAFEC3}"/>
              </a:ext>
            </a:extLst>
          </p:cNvPr>
          <p:cNvSpPr/>
          <p:nvPr/>
        </p:nvSpPr>
        <p:spPr>
          <a:xfrm>
            <a:off x="4749975" y="2238670"/>
            <a:ext cx="1256063" cy="786050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EEAC6D-9E56-4740-AB30-C4C65641E381}"/>
              </a:ext>
            </a:extLst>
          </p:cNvPr>
          <p:cNvCxnSpPr>
            <a:cxnSpLocks/>
          </p:cNvCxnSpPr>
          <p:nvPr/>
        </p:nvCxnSpPr>
        <p:spPr>
          <a:xfrm>
            <a:off x="3398481" y="2368062"/>
            <a:ext cx="1290750" cy="107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121157-FFCA-4BD3-BEDA-897231C83236}"/>
              </a:ext>
            </a:extLst>
          </p:cNvPr>
          <p:cNvSpPr txBox="1"/>
          <p:nvPr/>
        </p:nvSpPr>
        <p:spPr>
          <a:xfrm>
            <a:off x="1577486" y="1952563"/>
            <a:ext cx="1885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Part of initial arbitrage volume disappeared</a:t>
            </a:r>
            <a:endParaRPr lang="LID4096" sz="1600" b="1" dirty="0"/>
          </a:p>
        </p:txBody>
      </p:sp>
    </p:spTree>
    <p:extLst>
      <p:ext uri="{BB962C8B-B14F-4D97-AF65-F5344CB8AC3E}">
        <p14:creationId xmlns:p14="http://schemas.microsoft.com/office/powerpoint/2010/main" val="31225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D541F-AB56-4607-B69D-253F620F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3551922" cy="763171"/>
          </a:xfrm>
        </p:spPr>
        <p:txBody>
          <a:bodyPr/>
          <a:lstStyle/>
          <a:p>
            <a:pPr algn="l"/>
            <a:r>
              <a:rPr lang="en-US" dirty="0"/>
              <a:t>Background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EEAF-F817-4916-9133-28BA5DB81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388813"/>
            <a:ext cx="10018713" cy="3124201"/>
          </a:xfrm>
        </p:spPr>
        <p:txBody>
          <a:bodyPr/>
          <a:lstStyle/>
          <a:p>
            <a:r>
              <a:rPr lang="en-US" dirty="0"/>
              <a:t>New inefficient market.</a:t>
            </a:r>
          </a:p>
          <a:p>
            <a:r>
              <a:rPr lang="en-US" dirty="0"/>
              <a:t>Traders bid on/ask for price.</a:t>
            </a:r>
          </a:p>
          <a:p>
            <a:r>
              <a:rPr lang="en-US" dirty="0"/>
              <a:t>No “whales” controlling market. </a:t>
            </a:r>
          </a:p>
          <a:p>
            <a:endParaRPr lang="LID4096" dirty="0"/>
          </a:p>
        </p:txBody>
      </p:sp>
      <p:pic>
        <p:nvPicPr>
          <p:cNvPr id="4" name="Picture 2" descr="×ª××¦××ª ×ª××× × ×¢×××¨ âªcross exchange arbitrageâ¬â">
            <a:extLst>
              <a:ext uri="{FF2B5EF4-FFF2-40B4-BE49-F238E27FC236}">
                <a16:creationId xmlns:a16="http://schemas.microsoft.com/office/drawing/2014/main" id="{62B99FF7-4F1D-4458-B9EA-355E44AF6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445" y="3990257"/>
            <a:ext cx="3563178" cy="26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99F1C8-4A8C-40D0-A740-0251CFA2EBA2}"/>
              </a:ext>
            </a:extLst>
          </p:cNvPr>
          <p:cNvGrpSpPr/>
          <p:nvPr/>
        </p:nvGrpSpPr>
        <p:grpSpPr>
          <a:xfrm>
            <a:off x="8203695" y="839032"/>
            <a:ext cx="3549859" cy="5006525"/>
            <a:chOff x="8203695" y="839032"/>
            <a:chExt cx="3549859" cy="5006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AC39AF-F0D9-43A5-B8A4-DCD18229D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77" y="1681683"/>
              <a:ext cx="3389477" cy="4163874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A93BFC2-457C-4EBB-8F56-611478164878}"/>
                </a:ext>
              </a:extLst>
            </p:cNvPr>
            <p:cNvSpPr txBox="1">
              <a:spLocks/>
            </p:cNvSpPr>
            <p:nvPr/>
          </p:nvSpPr>
          <p:spPr>
            <a:xfrm>
              <a:off x="8203695" y="839032"/>
              <a:ext cx="3549859" cy="84059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2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20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b="1" dirty="0"/>
                <a:t>ETH/BTC orderbook</a:t>
              </a:r>
              <a:endParaRPr lang="LID4096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3339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EE08-4A18-40E7-8557-43708D09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5193153" cy="739726"/>
          </a:xfrm>
        </p:spPr>
        <p:txBody>
          <a:bodyPr/>
          <a:lstStyle/>
          <a:p>
            <a:r>
              <a:rPr lang="en-US"/>
              <a:t>Two types of Arbitrage</a:t>
            </a:r>
            <a:endParaRPr lang="LID4096" dirty="0"/>
          </a:p>
        </p:txBody>
      </p:sp>
      <p:pic>
        <p:nvPicPr>
          <p:cNvPr id="5" name="Picture 2" descr="×ª××¦××ª ×ª××× × ×¢×××¨ âªcrypto triangular arbitrageâ¬â">
            <a:extLst>
              <a:ext uri="{FF2B5EF4-FFF2-40B4-BE49-F238E27FC236}">
                <a16:creationId xmlns:a16="http://schemas.microsoft.com/office/drawing/2014/main" id="{554CAAC5-B423-4C46-BAFC-F9465B747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61" y="3277772"/>
            <a:ext cx="2949188" cy="2359350"/>
          </a:xfrm>
          <a:prstGeom prst="rect">
            <a:avLst/>
          </a:prstGeom>
          <a:noFill/>
        </p:spPr>
      </p:pic>
      <p:pic>
        <p:nvPicPr>
          <p:cNvPr id="7172" name="Picture 4" descr="×ª××¦××ª ×ª××× × ×¢×××¨ âªarbitrageâ¬â">
            <a:extLst>
              <a:ext uri="{FF2B5EF4-FFF2-40B4-BE49-F238E27FC236}">
                <a16:creationId xmlns:a16="http://schemas.microsoft.com/office/drawing/2014/main" id="{F1D9C074-6202-4AF9-9E4F-F2BF43A9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673" y="3967970"/>
            <a:ext cx="5563840" cy="166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6F7FB65-48DF-41CC-AF8E-94AB6B296DAB}"/>
              </a:ext>
            </a:extLst>
          </p:cNvPr>
          <p:cNvSpPr txBox="1">
            <a:spLocks/>
          </p:cNvSpPr>
          <p:nvPr/>
        </p:nvSpPr>
        <p:spPr>
          <a:xfrm>
            <a:off x="1673153" y="2253786"/>
            <a:ext cx="3549859" cy="84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Triangular in-exchange</a:t>
            </a:r>
            <a:endParaRPr lang="LID4096" b="1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CAF8CA0-3F57-4741-9586-89F755A22A12}"/>
              </a:ext>
            </a:extLst>
          </p:cNvPr>
          <p:cNvSpPr txBox="1">
            <a:spLocks/>
          </p:cNvSpPr>
          <p:nvPr/>
        </p:nvSpPr>
        <p:spPr>
          <a:xfrm>
            <a:off x="6508957" y="2253786"/>
            <a:ext cx="3549859" cy="84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/>
              <a:t>Cross exchange</a:t>
            </a:r>
            <a:endParaRPr lang="LID4096" b="1" dirty="0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AD2B2F67-8C8A-429F-8E59-B6CB9BC4FEA4}"/>
              </a:ext>
            </a:extLst>
          </p:cNvPr>
          <p:cNvSpPr/>
          <p:nvPr/>
        </p:nvSpPr>
        <p:spPr>
          <a:xfrm flipH="1">
            <a:off x="7156128" y="3327278"/>
            <a:ext cx="2180492" cy="8405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9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5F7C-A738-4BC2-B577-F7B24604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7659688" cy="82413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Related work – Parallel arbitrage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3901-576F-4E00-BAF4-3CAD78BA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3266594" cy="1681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Immediate, low risk</a:t>
            </a:r>
          </a:p>
          <a:p>
            <a:pPr marL="0" indent="0">
              <a:buNone/>
            </a:pPr>
            <a:r>
              <a:rPr lang="en-US" dirty="0"/>
              <a:t>- Must spread assets </a:t>
            </a:r>
          </a:p>
          <a:p>
            <a:endParaRPr lang="LID4096" dirty="0"/>
          </a:p>
        </p:txBody>
      </p:sp>
      <p:pic>
        <p:nvPicPr>
          <p:cNvPr id="5" name="Picture 4" descr="https://cdn-images-1.medium.com/max/1920/1*mYfcSbPxAntbvE-aKclLvQ.png">
            <a:extLst>
              <a:ext uri="{FF2B5EF4-FFF2-40B4-BE49-F238E27FC236}">
                <a16:creationId xmlns:a16="http://schemas.microsoft.com/office/drawing/2014/main" id="{44F119A9-F1D7-46F3-8F1B-CA7356F0DA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86" y="1545659"/>
            <a:ext cx="6361188" cy="526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69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C7CAC-FF0D-4D33-99DE-CC253E57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4560107" cy="964809"/>
          </a:xfrm>
        </p:spPr>
        <p:txBody>
          <a:bodyPr/>
          <a:lstStyle/>
          <a:p>
            <a:r>
              <a:rPr lang="en-US" dirty="0"/>
              <a:t>Triangular arbitrage</a:t>
            </a:r>
            <a:endParaRPr lang="LID4096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440487-8F6D-408A-9BCF-88DD06BA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5312" y="1738095"/>
            <a:ext cx="10018713" cy="3124201"/>
          </a:xfrm>
        </p:spPr>
        <p:txBody>
          <a:bodyPr/>
          <a:lstStyle/>
          <a:p>
            <a:pPr marL="342900" lvl="0" indent="-342900">
              <a:lnSpc>
                <a:spcPct val="115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4292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Sell cryptocurrency 1 and buy cryptocurrency 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4292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Sell cryptocurrency 2 and buy cryptocurrency 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4292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Sell cryptocurrency 3 for cryptocurrency 1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rgbClr val="24292E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Withdraw the profit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1026" name="Picture 2" descr="×ª××¦××ª ×ª××× × ×¢×××¨ âªtriangular arbitrageâ¬â">
            <a:extLst>
              <a:ext uri="{FF2B5EF4-FFF2-40B4-BE49-F238E27FC236}">
                <a16:creationId xmlns:a16="http://schemas.microsoft.com/office/drawing/2014/main" id="{D6F68B53-7F92-43DD-B3FB-B1D7AA8C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421" y="3624517"/>
            <a:ext cx="6741232" cy="30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6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2507-0772-459F-8389-1DD2B15D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541" y="160538"/>
            <a:ext cx="8794483" cy="974188"/>
          </a:xfrm>
        </p:spPr>
        <p:txBody>
          <a:bodyPr/>
          <a:lstStyle/>
          <a:p>
            <a:r>
              <a:rPr lang="en-US" dirty="0"/>
              <a:t>Bellman Ford graph – generic algorithm</a:t>
            </a:r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9428F-DF70-4654-871D-DE8433F00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1541" y="2094637"/>
                <a:ext cx="10018713" cy="3124201"/>
              </a:xfrm>
            </p:spPr>
            <p:txBody>
              <a:bodyPr/>
              <a:lstStyle/>
              <a:p>
                <a:r>
                  <a:rPr lang="en-US" dirty="0"/>
                  <a:t>Build directed graph:</a:t>
                </a:r>
              </a:p>
              <a:p>
                <a:pPr lvl="1"/>
                <a:r>
                  <a:rPr lang="en-US" dirty="0"/>
                  <a:t>Nodes are currencies.</a:t>
                </a:r>
              </a:p>
              <a:p>
                <a:pPr lvl="1"/>
                <a:r>
                  <a:rPr lang="en-US" dirty="0"/>
                  <a:t>Edges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𝑡𝑟𝑎𝑑𝑖𝑛𝑔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Run BF from base currency.</a:t>
                </a:r>
              </a:p>
              <a:p>
                <a:r>
                  <a:rPr lang="en-US" dirty="0"/>
                  <a:t>Negative cycles </a:t>
                </a:r>
                <a:r>
                  <a:rPr lang="en-US" dirty="0">
                    <a:sym typeface="Wingdings" panose="05000000000000000000" pitchFamily="2" charset="2"/>
                  </a:rPr>
                  <a:t> profitable arbitrage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29428F-DF70-4654-871D-DE8433F00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1541" y="2094637"/>
                <a:ext cx="10018713" cy="3124201"/>
              </a:xfrm>
              <a:blipFill>
                <a:blip r:embed="rId2"/>
                <a:stretch>
                  <a:fillRect l="-1582" t="-117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8DA1D3-6E82-4792-9C2F-9EC85B3D7F40}"/>
              </a:ext>
            </a:extLst>
          </p:cNvPr>
          <p:cNvSpPr txBox="1">
            <a:spLocks/>
          </p:cNvSpPr>
          <p:nvPr/>
        </p:nvSpPr>
        <p:spPr>
          <a:xfrm>
            <a:off x="8677274" y="1040339"/>
            <a:ext cx="1919841" cy="84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15 currencies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75D2A-8A14-4CEB-B6A8-A8E8F47F6A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62782" y="1639162"/>
            <a:ext cx="3060413" cy="224314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12D72F-1A36-40B3-8FE5-993E76FCB738}"/>
              </a:ext>
            </a:extLst>
          </p:cNvPr>
          <p:cNvSpPr txBox="1">
            <a:spLocks/>
          </p:cNvSpPr>
          <p:nvPr/>
        </p:nvSpPr>
        <p:spPr>
          <a:xfrm>
            <a:off x="8787849" y="3758311"/>
            <a:ext cx="1919841" cy="840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All currencies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CD51C-A670-4A68-B8DB-F54834E4607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62782" y="4386744"/>
            <a:ext cx="3440241" cy="2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26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1160-1FF6-488C-AE78-0BCB70368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9160811" cy="49119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Triangular market matching algorithm</a:t>
            </a:r>
            <a:br>
              <a:rPr lang="en-US" dirty="0"/>
            </a:b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C8B79F-E8E8-4596-ABA1-7F87DA95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663" y="1195167"/>
            <a:ext cx="10622953" cy="3124201"/>
          </a:xfrm>
        </p:spPr>
        <p:txBody>
          <a:bodyPr/>
          <a:lstStyle/>
          <a:p>
            <a:r>
              <a:rPr lang="en-US" dirty="0"/>
              <a:t>Currencies usually trade in different markets:</a:t>
            </a:r>
          </a:p>
          <a:p>
            <a:pPr lvl="1"/>
            <a:r>
              <a:rPr lang="en-US" dirty="0"/>
              <a:t>EOS/</a:t>
            </a:r>
            <a:r>
              <a:rPr lang="en-US" b="1" dirty="0"/>
              <a:t>BTC</a:t>
            </a:r>
            <a:r>
              <a:rPr lang="en-US" dirty="0"/>
              <a:t>, EOS/</a:t>
            </a:r>
            <a:r>
              <a:rPr lang="en-US" b="1" dirty="0"/>
              <a:t>ETH</a:t>
            </a:r>
            <a:r>
              <a:rPr lang="en-US" dirty="0"/>
              <a:t>, EOS/</a:t>
            </a:r>
            <a:r>
              <a:rPr lang="en-US" b="1" dirty="0"/>
              <a:t>USDT</a:t>
            </a:r>
          </a:p>
          <a:p>
            <a:r>
              <a:rPr lang="en-US" dirty="0"/>
              <a:t>Most in-exchange arbitrages are imbalances in markets.</a:t>
            </a:r>
          </a:p>
          <a:p>
            <a:r>
              <a:rPr lang="en-US" dirty="0"/>
              <a:t>Our algorithm exploits these opportunities</a:t>
            </a:r>
          </a:p>
          <a:p>
            <a:pPr lvl="1"/>
            <a:r>
              <a:rPr lang="en-US" dirty="0"/>
              <a:t>EOS/BTC – EOS/ETH – ETH/BTC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49DB7-8980-444C-AAA4-0A825A32DFA3}"/>
              </a:ext>
            </a:extLst>
          </p:cNvPr>
          <p:cNvSpPr txBox="1"/>
          <p:nvPr/>
        </p:nvSpPr>
        <p:spPr>
          <a:xfrm>
            <a:off x="2239106" y="4363050"/>
            <a:ext cx="147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EOS/BTC</a:t>
            </a:r>
            <a:endParaRPr lang="LID4096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0FB6A-BDA5-4144-8E4E-741FB0761806}"/>
              </a:ext>
            </a:extLst>
          </p:cNvPr>
          <p:cNvSpPr txBox="1"/>
          <p:nvPr/>
        </p:nvSpPr>
        <p:spPr>
          <a:xfrm>
            <a:off x="2201591" y="5247334"/>
            <a:ext cx="147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EOS/ETH</a:t>
            </a:r>
            <a:endParaRPr lang="LID4096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A3FB8-70CF-4B04-BDCA-FC24179B7B47}"/>
              </a:ext>
            </a:extLst>
          </p:cNvPr>
          <p:cNvSpPr txBox="1"/>
          <p:nvPr/>
        </p:nvSpPr>
        <p:spPr>
          <a:xfrm>
            <a:off x="5017476" y="4824715"/>
            <a:ext cx="1566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ETH/BTC</a:t>
            </a:r>
            <a:endParaRPr lang="LID4096" sz="2400" dirty="0"/>
          </a:p>
        </p:txBody>
      </p:sp>
      <p:sp>
        <p:nvSpPr>
          <p:cNvPr id="12" name="Not Equal 11">
            <a:extLst>
              <a:ext uri="{FF2B5EF4-FFF2-40B4-BE49-F238E27FC236}">
                <a16:creationId xmlns:a16="http://schemas.microsoft.com/office/drawing/2014/main" id="{9C62A22B-8705-4B31-BA21-4772FDD4A182}"/>
              </a:ext>
            </a:extLst>
          </p:cNvPr>
          <p:cNvSpPr/>
          <p:nvPr/>
        </p:nvSpPr>
        <p:spPr>
          <a:xfrm>
            <a:off x="2676375" y="4910459"/>
            <a:ext cx="525194" cy="290176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E40CA130-AE5D-423B-A2F5-2A24E70DEC5F}"/>
              </a:ext>
            </a:extLst>
          </p:cNvPr>
          <p:cNvSpPr/>
          <p:nvPr/>
        </p:nvSpPr>
        <p:spPr>
          <a:xfrm>
            <a:off x="3962400" y="4910459"/>
            <a:ext cx="580291" cy="37592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91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517</TotalTime>
  <Words>783</Words>
  <Application>Microsoft Office PowerPoint</Application>
  <PresentationFormat>Widescreen</PresentationFormat>
  <Paragraphs>186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Corbel</vt:lpstr>
      <vt:lpstr>Symbol</vt:lpstr>
      <vt:lpstr>Parallax</vt:lpstr>
      <vt:lpstr>PowerPoint Presentation</vt:lpstr>
      <vt:lpstr>PowerPoint Presentation</vt:lpstr>
      <vt:lpstr>Why arbitrage?</vt:lpstr>
      <vt:lpstr>Background</vt:lpstr>
      <vt:lpstr>Two types of Arbitrage</vt:lpstr>
      <vt:lpstr>Related work – Parallel arbitrage</vt:lpstr>
      <vt:lpstr>Triangular arbitrage</vt:lpstr>
      <vt:lpstr>Bellman Ford graph – generic algorithm</vt:lpstr>
      <vt:lpstr>Triangular market matching algorithm </vt:lpstr>
      <vt:lpstr>Simulation</vt:lpstr>
      <vt:lpstr>Fees? asks and bids?</vt:lpstr>
      <vt:lpstr>Cross exchange arbitrage</vt:lpstr>
      <vt:lpstr>Result example:</vt:lpstr>
      <vt:lpstr>PowerPoint Presentation</vt:lpstr>
      <vt:lpstr>Verified profit</vt:lpstr>
      <vt:lpstr>Opportunities distribution</vt:lpstr>
      <vt:lpstr>PowerPoint Presentation</vt:lpstr>
      <vt:lpstr>Night vs. day – number of opportunities</vt:lpstr>
      <vt:lpstr>Estimated vs. real profit</vt:lpstr>
      <vt:lpstr>Too good to be true</vt:lpstr>
      <vt:lpstr>System architecture</vt:lpstr>
      <vt:lpstr>Engine – max profit arbitrage </vt:lpstr>
      <vt:lpstr>Summary - Challenges</vt:lpstr>
      <vt:lpstr>Summary - work</vt:lpstr>
      <vt:lpstr>Summary - work</vt:lpstr>
      <vt:lpstr>PowerPoint Presentation</vt:lpstr>
      <vt:lpstr>Thanks!! </vt:lpstr>
      <vt:lpstr>PowerPoint Presentation</vt:lpstr>
      <vt:lpstr>Workflow</vt:lpstr>
      <vt:lpstr>Related work – Oscillator </vt:lpstr>
      <vt:lpstr>PowerPoint Presentation</vt:lpstr>
      <vt:lpstr>So what are the fees?</vt:lpstr>
      <vt:lpstr>Future research and development</vt:lpstr>
      <vt:lpstr>Do it yourself</vt:lpstr>
      <vt:lpstr>PowerPoint Presentation</vt:lpstr>
      <vt:lpstr>Base currency profit mean</vt:lpstr>
      <vt:lpstr>Integrity of opportunities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ameer saleh</dc:creator>
  <cp:lastModifiedBy>ameer saleh</cp:lastModifiedBy>
  <cp:revision>49</cp:revision>
  <dcterms:created xsi:type="dcterms:W3CDTF">2019-04-15T07:50:05Z</dcterms:created>
  <dcterms:modified xsi:type="dcterms:W3CDTF">2019-04-15T18:32:00Z</dcterms:modified>
</cp:coreProperties>
</file>